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76" r:id="rId4"/>
    <p:sldId id="264" r:id="rId5"/>
    <p:sldId id="265" r:id="rId6"/>
    <p:sldId id="263" r:id="rId7"/>
    <p:sldId id="266" r:id="rId8"/>
    <p:sldId id="267" r:id="rId9"/>
    <p:sldId id="270" r:id="rId10"/>
    <p:sldId id="271" r:id="rId11"/>
    <p:sldId id="268" r:id="rId12"/>
    <p:sldId id="262" r:id="rId13"/>
    <p:sldId id="261" r:id="rId14"/>
    <p:sldId id="277" r:id="rId15"/>
    <p:sldId id="273" r:id="rId16"/>
    <p:sldId id="274" r:id="rId17"/>
    <p:sldId id="272" r:id="rId18"/>
    <p:sldId id="275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/>
    <p:restoredTop sz="96197"/>
  </p:normalViewPr>
  <p:slideViewPr>
    <p:cSldViewPr snapToGrid="0" snapToObjects="1">
      <p:cViewPr varScale="1">
        <p:scale>
          <a:sx n="122" d="100"/>
          <a:sy n="122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F598-C640-ED41-93A8-F929FC17A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86708-BCF9-AC4B-9835-AD2FB66B5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E6A1-B121-4043-BBF1-253DCBA8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09893-4D02-5C4B-8C94-DED5A35B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4B58-E5D7-C249-A554-EF26074AB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7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ABB4-0CC1-D546-BA34-4F3330D1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C440A-F6E2-C747-BB7B-F937170C3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03F82-0059-3E41-B7A4-3F78DC72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1E096-DC61-2641-A229-547D4268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54ED-6D8D-0647-9CA6-23B3A378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0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FD06AD-C976-5F4C-9EBD-16767A183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9FE15-ACE3-4C4C-B87C-16D672264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64FC6-2C7D-1247-99D0-49776D81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B7579-0D0F-5D41-B41C-75F6D8D1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24EAA-832B-3940-9FB5-36697AE2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E7FA-342D-0644-830B-01BF4ECF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A3EB-F219-9C46-A571-A7E6BFD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F7A92-7D66-4645-8996-306EC55F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B0285-4DFF-1B43-B3BD-06090103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CC19-8A05-404D-86AE-6C859B05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70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52EE-9FCC-0C44-BA7F-3876718A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36326-A638-1944-9CD8-0532DDDE8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A9409-DD22-E442-8784-262AFBDE2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B815F-A48B-E848-B982-8FAC4F29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38C78-F818-4F49-8555-F16727A8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7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4A84-CA5C-3946-B9E5-0CF0EC4B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122D-6D08-F74A-90CB-7FE8FB1E4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4C6E1-C0B8-4641-AB37-0C107919F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CBF6D-71E1-D646-BC1E-27E72C43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5DBEA-AC75-F242-95ED-056BE737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EDAB3-2C56-E342-8F0A-A7A59103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192A-E749-A947-BFEA-6975C1C1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96205-2C2A-D04C-A2EC-2D513CD94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95BF5-82C8-C841-8D5B-AC208FB00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77614-610C-A44D-A562-E57AB472F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57921-6B1D-B543-BF7C-CB27D9E3C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4BFA1-5C00-3C44-9AD9-4FC3FDA3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187BC6-71FF-664F-9F6D-FD2161F6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6E416-787C-E44F-AF77-DA85E8BE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3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42F5-9FC2-0841-97CC-911DFC26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37EE-6A1C-E241-977D-C972F051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20848-37C7-C94B-87C7-0588C109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138A0-F2CF-2449-B874-058D4038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8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C0573-2BBF-584B-B138-52CE1150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972DA3-3BC1-4D48-B00E-77C44F21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B01B2-8712-0940-8DAC-DD75F04D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7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AD0A-C2C1-A345-BB4B-224E1DF77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A2A9E-E3E3-5D41-8E29-83810DC6A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1C57F-7A35-364B-BABF-AC21033CC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31E3A-F5D8-A840-9330-D3D53B1F0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27758-1B56-A34A-85B6-2EA99408D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43784-EA6D-FE41-AA88-E138896D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0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C04E-350F-7B4B-9329-167FE828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63DFE4-D1A7-FD46-9F88-F72EB180B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B0ADC-740A-BF48-A0A1-8F4613A1B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AED5E-3643-1343-ABB9-008E2391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9502E-A19D-5540-8ED2-179483E2B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B73F6-8758-4A4F-81AF-5F16B815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B3B27B-5367-9B47-81C9-8F885680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EFBFA-0251-314B-BA6C-B76D1E427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91841-0C01-D545-9EB4-08746C0E1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B1712-F922-4648-B853-1C2A961D00C1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65EDF-2509-334E-B33D-F5F4DF2CB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40FD1-A429-D44F-88F3-6339BFBAA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FC4BB-A18D-9E48-B9AD-FDA1560C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5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50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3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6.png"/><Relationship Id="rId7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56657-438E-8D45-B441-EC633D32F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Point Cloud Denoising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8A557-0E90-FE4B-8AF2-8A30FE3687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Krister Ulvog</a:t>
            </a:r>
          </a:p>
        </p:txBody>
      </p:sp>
    </p:spTree>
    <p:extLst>
      <p:ext uri="{BB962C8B-B14F-4D97-AF65-F5344CB8AC3E}">
        <p14:creationId xmlns:p14="http://schemas.microsoft.com/office/powerpoint/2010/main" val="383143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219C-4692-ED42-B5A5-BC224662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Optimize</a:t>
            </a:r>
            <a:r>
              <a:rPr lang="en-US" dirty="0"/>
              <a:t> 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688A-50B9-E649-841D-27E6D3EAE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  <a:p>
            <a:pPr lvl="1"/>
            <a:r>
              <a:rPr lang="en-US" dirty="0"/>
              <a:t>Optimize off-diagonal </a:t>
            </a:r>
          </a:p>
          <a:p>
            <a:pPr lvl="2"/>
            <a:r>
              <a:rPr lang="en-US" dirty="0"/>
              <a:t>Block coordinate descent (for each column do proximal gradient descent)</a:t>
            </a:r>
          </a:p>
          <a:p>
            <a:pPr lvl="1"/>
            <a:r>
              <a:rPr lang="en-US" dirty="0"/>
              <a:t>Optimize diagonal</a:t>
            </a:r>
          </a:p>
          <a:p>
            <a:pPr lvl="2"/>
            <a:r>
              <a:rPr lang="en-US" dirty="0"/>
              <a:t>Proximal 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4E710-27F2-034B-B064-C7A1ED10B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8" t="54747"/>
          <a:stretch/>
        </p:blipFill>
        <p:spPr>
          <a:xfrm>
            <a:off x="2933909" y="4033158"/>
            <a:ext cx="6324181" cy="606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C81467-920D-A94E-95AF-089E3BF0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49" y="5326063"/>
            <a:ext cx="57785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887F9-8DCF-CC46-B026-C3B7AB8D2EB8}"/>
              </a:ext>
            </a:extLst>
          </p:cNvPr>
          <p:cNvSpPr txBox="1"/>
          <p:nvPr/>
        </p:nvSpPr>
        <p:spPr>
          <a:xfrm>
            <a:off x="6952133" y="5253173"/>
            <a:ext cx="1939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Normal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06374-9539-4D40-855F-8A3E3B6B045A}"/>
              </a:ext>
            </a:extLst>
          </p:cNvPr>
          <p:cNvSpPr txBox="1"/>
          <p:nvPr/>
        </p:nvSpPr>
        <p:spPr>
          <a:xfrm>
            <a:off x="4797914" y="5253173"/>
            <a:ext cx="1939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Coordinate</a:t>
            </a:r>
          </a:p>
        </p:txBody>
      </p:sp>
    </p:spTree>
    <p:extLst>
      <p:ext uri="{BB962C8B-B14F-4D97-AF65-F5344CB8AC3E}">
        <p14:creationId xmlns:p14="http://schemas.microsoft.com/office/powerpoint/2010/main" val="403316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56F288-D537-2645-8FCE-23827F7F7AE0}"/>
              </a:ext>
            </a:extLst>
          </p:cNvPr>
          <p:cNvSpPr/>
          <p:nvPr/>
        </p:nvSpPr>
        <p:spPr>
          <a:xfrm>
            <a:off x="1136719" y="3626619"/>
            <a:ext cx="9809285" cy="240449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77A112-DEB1-9B4E-9B8C-C4D628D7F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412" y="1163315"/>
            <a:ext cx="8121293" cy="1676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0026F0-968D-484D-892F-62C509319E1B}"/>
              </a:ext>
            </a:extLst>
          </p:cNvPr>
          <p:cNvSpPr txBox="1"/>
          <p:nvPr/>
        </p:nvSpPr>
        <p:spPr>
          <a:xfrm>
            <a:off x="1168957" y="2833084"/>
            <a:ext cx="310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 patches </a:t>
            </a:r>
            <a:r>
              <a:rPr lang="en-US" b="1" dirty="0"/>
              <a:t>S,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F5165-2EAA-4347-AFAC-0DDCE3617787}"/>
              </a:ext>
            </a:extLst>
          </p:cNvPr>
          <p:cNvSpPr txBox="1"/>
          <p:nvPr/>
        </p:nvSpPr>
        <p:spPr>
          <a:xfrm>
            <a:off x="1168957" y="2297707"/>
            <a:ext cx="310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</a:t>
            </a:r>
            <a:r>
              <a:rPr lang="en-US" dirty="0" err="1"/>
              <a:t>normals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6CEA3-164F-A74C-B89E-674380E1B27A}"/>
              </a:ext>
            </a:extLst>
          </p:cNvPr>
          <p:cNvSpPr txBox="1"/>
          <p:nvPr/>
        </p:nvSpPr>
        <p:spPr>
          <a:xfrm>
            <a:off x="1599602" y="3464835"/>
            <a:ext cx="6825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Solve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21BDE-3D5D-1142-88D4-BB4C15D7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42" y="5072175"/>
            <a:ext cx="6956181" cy="589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EAEEA-C729-484C-A840-96BFC4FCA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273" y="3319810"/>
            <a:ext cx="8311662" cy="64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83C02-BD7E-7240-B04B-0ED85A2EF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604" y="4200170"/>
            <a:ext cx="5880100" cy="6543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518AB-798B-F448-B1E8-CBC2DF062661}"/>
              </a:ext>
            </a:extLst>
          </p:cNvPr>
          <p:cNvSpPr txBox="1"/>
          <p:nvPr/>
        </p:nvSpPr>
        <p:spPr>
          <a:xfrm>
            <a:off x="1409280" y="4356070"/>
            <a:ext cx="191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 </a:t>
            </a:r>
            <a:r>
              <a:rPr lang="en-US" b="1" dirty="0"/>
              <a:t>X </a:t>
            </a:r>
            <a:r>
              <a:rPr lang="en-US" dirty="0"/>
              <a:t>and solve </a:t>
            </a:r>
            <a:r>
              <a:rPr lang="en-US" b="1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E77C12-E3E2-7042-91AC-C4756F57DAB4}"/>
              </a:ext>
            </a:extLst>
          </p:cNvPr>
          <p:cNvSpPr txBox="1"/>
          <p:nvPr/>
        </p:nvSpPr>
        <p:spPr>
          <a:xfrm>
            <a:off x="1409280" y="5182399"/>
            <a:ext cx="191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 </a:t>
            </a:r>
            <a:r>
              <a:rPr lang="en-US" b="1" dirty="0"/>
              <a:t>M </a:t>
            </a:r>
            <a:r>
              <a:rPr lang="en-US" dirty="0"/>
              <a:t>and solve </a:t>
            </a:r>
            <a:r>
              <a:rPr lang="en-US" b="1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6AA3B8-F60F-234C-BC55-40024873DA8D}"/>
              </a:ext>
            </a:extLst>
          </p:cNvPr>
          <p:cNvSpPr txBox="1"/>
          <p:nvPr/>
        </p:nvSpPr>
        <p:spPr>
          <a:xfrm>
            <a:off x="679519" y="1869678"/>
            <a:ext cx="20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Iterate…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D1C4FB-6020-AA44-AF6D-15EA1E7C189D}"/>
              </a:ext>
            </a:extLst>
          </p:cNvPr>
          <p:cNvSpPr txBox="1"/>
          <p:nvPr/>
        </p:nvSpPr>
        <p:spPr>
          <a:xfrm>
            <a:off x="1205712" y="494595"/>
            <a:ext cx="281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Full Algorithm</a:t>
            </a:r>
          </a:p>
        </p:txBody>
      </p:sp>
    </p:spTree>
    <p:extLst>
      <p:ext uri="{BB962C8B-B14F-4D97-AF65-F5344CB8AC3E}">
        <p14:creationId xmlns:p14="http://schemas.microsoft.com/office/powerpoint/2010/main" val="2571347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C4E221-25E1-EE4E-9204-CEC0F492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772" y="263097"/>
            <a:ext cx="3822700" cy="298450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FFEDCAC-C364-2547-8CF8-43160E947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763" y="3694450"/>
            <a:ext cx="3137345" cy="25414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A31D5D-71B4-8D43-9671-2C6C49C46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472" y="426591"/>
            <a:ext cx="3505200" cy="275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94DA5F-26D1-B048-8750-18849C969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772" y="3334271"/>
            <a:ext cx="3314700" cy="293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E9116E-3156-6949-9862-E00774C28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118" y="3402634"/>
            <a:ext cx="3263900" cy="2857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4AA354-E000-5644-B8EA-74495038ACE3}"/>
              </a:ext>
            </a:extLst>
          </p:cNvPr>
          <p:cNvSpPr txBox="1"/>
          <p:nvPr/>
        </p:nvSpPr>
        <p:spPr>
          <a:xfrm>
            <a:off x="8140611" y="3099073"/>
            <a:ext cx="2339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c) Denoised: 2.459e-3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A5760C-8496-A644-AF1D-51C648FF6C2B}"/>
              </a:ext>
            </a:extLst>
          </p:cNvPr>
          <p:cNvSpPr txBox="1"/>
          <p:nvPr/>
        </p:nvSpPr>
        <p:spPr>
          <a:xfrm>
            <a:off x="4655127" y="3059668"/>
            <a:ext cx="20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b) Noisy: 3.840e-3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F6FEA-584F-6B43-A5E4-E50792069D39}"/>
              </a:ext>
            </a:extLst>
          </p:cNvPr>
          <p:cNvSpPr txBox="1"/>
          <p:nvPr/>
        </p:nvSpPr>
        <p:spPr>
          <a:xfrm>
            <a:off x="4668464" y="6219471"/>
            <a:ext cx="20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e) Noisy: 2.244e-3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D42E78-1DF2-5A49-8B4C-6BA1BD0466BF}"/>
              </a:ext>
            </a:extLst>
          </p:cNvPr>
          <p:cNvSpPr txBox="1"/>
          <p:nvPr/>
        </p:nvSpPr>
        <p:spPr>
          <a:xfrm>
            <a:off x="8286206" y="6219471"/>
            <a:ext cx="219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f) Denoised: 2.408-3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98368E-F5E2-5F4E-9F27-BEBBC9CF5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63" y="440695"/>
            <a:ext cx="3000589" cy="26293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D6F24E-B719-E447-A146-263BB93D146A}"/>
              </a:ext>
            </a:extLst>
          </p:cNvPr>
          <p:cNvSpPr txBox="1"/>
          <p:nvPr/>
        </p:nvSpPr>
        <p:spPr>
          <a:xfrm>
            <a:off x="1440742" y="3099073"/>
            <a:ext cx="219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a) Ground Truth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0BA034-B460-F14F-8A52-53CE03D70DD3}"/>
              </a:ext>
            </a:extLst>
          </p:cNvPr>
          <p:cNvSpPr txBox="1"/>
          <p:nvPr/>
        </p:nvSpPr>
        <p:spPr>
          <a:xfrm>
            <a:off x="1401688" y="6219471"/>
            <a:ext cx="219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d) Learned Metric</a:t>
            </a:r>
          </a:p>
        </p:txBody>
      </p:sp>
    </p:spTree>
    <p:extLst>
      <p:ext uri="{BB962C8B-B14F-4D97-AF65-F5344CB8AC3E}">
        <p14:creationId xmlns:p14="http://schemas.microsoft.com/office/powerpoint/2010/main" val="2885334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F94DCEA-637C-D74E-9F77-E65CAD442BF4}"/>
              </a:ext>
            </a:extLst>
          </p:cNvPr>
          <p:cNvSpPr/>
          <p:nvPr/>
        </p:nvSpPr>
        <p:spPr>
          <a:xfrm>
            <a:off x="3293801" y="3757593"/>
            <a:ext cx="136634" cy="13663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5E1956-25AC-6346-B62D-88DBE6EFBDA3}"/>
              </a:ext>
            </a:extLst>
          </p:cNvPr>
          <p:cNvSpPr/>
          <p:nvPr/>
        </p:nvSpPr>
        <p:spPr>
          <a:xfrm>
            <a:off x="3139755" y="4483133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EC3733-66BF-594A-8C15-DF277CC09E19}"/>
              </a:ext>
            </a:extLst>
          </p:cNvPr>
          <p:cNvSpPr/>
          <p:nvPr/>
        </p:nvSpPr>
        <p:spPr>
          <a:xfrm>
            <a:off x="4296104" y="4288373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3B6EDE-8B60-E841-A382-41E35B2D5999}"/>
              </a:ext>
            </a:extLst>
          </p:cNvPr>
          <p:cNvSpPr/>
          <p:nvPr/>
        </p:nvSpPr>
        <p:spPr>
          <a:xfrm>
            <a:off x="2519337" y="5035762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6E6841-1CE3-4A46-97C7-A5D3D596DA2D}"/>
              </a:ext>
            </a:extLst>
          </p:cNvPr>
          <p:cNvSpPr/>
          <p:nvPr/>
        </p:nvSpPr>
        <p:spPr>
          <a:xfrm>
            <a:off x="1303283" y="4647613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BC0AED-E728-8F43-93C0-228C509CA51E}"/>
              </a:ext>
            </a:extLst>
          </p:cNvPr>
          <p:cNvSpPr/>
          <p:nvPr/>
        </p:nvSpPr>
        <p:spPr>
          <a:xfrm>
            <a:off x="3983423" y="2512532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954B5E-D54D-5B49-8B4D-ED38A0FA3217}"/>
              </a:ext>
            </a:extLst>
          </p:cNvPr>
          <p:cNvSpPr/>
          <p:nvPr/>
        </p:nvSpPr>
        <p:spPr>
          <a:xfrm>
            <a:off x="5402318" y="2810818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AFDB79-8837-5D4F-929B-BC51E18CD963}"/>
              </a:ext>
            </a:extLst>
          </p:cNvPr>
          <p:cNvCxnSpPr>
            <a:cxnSpLocks/>
          </p:cNvCxnSpPr>
          <p:nvPr/>
        </p:nvCxnSpPr>
        <p:spPr>
          <a:xfrm flipV="1">
            <a:off x="1061545" y="2321458"/>
            <a:ext cx="4477407" cy="3070498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71BB7B-56BC-9142-B46C-E5B0166500F9}"/>
              </a:ext>
            </a:extLst>
          </p:cNvPr>
          <p:cNvCxnSpPr>
            <a:cxnSpLocks/>
          </p:cNvCxnSpPr>
          <p:nvPr/>
        </p:nvCxnSpPr>
        <p:spPr>
          <a:xfrm flipH="1" flipV="1">
            <a:off x="2184601" y="4540754"/>
            <a:ext cx="346867" cy="486986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6786AB-519F-D34A-88E6-6A9F36DC5BD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929255" y="4131525"/>
            <a:ext cx="230510" cy="371618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96C94D-BD5D-3F48-9643-906B2BCBC83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787972" y="3592865"/>
            <a:ext cx="528142" cy="715518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37CE51-0F30-CA40-9BCE-13582889C703}"/>
              </a:ext>
            </a:extLst>
          </p:cNvPr>
          <p:cNvCxnSpPr>
            <a:cxnSpLocks/>
          </p:cNvCxnSpPr>
          <p:nvPr/>
        </p:nvCxnSpPr>
        <p:spPr>
          <a:xfrm>
            <a:off x="4051740" y="2588730"/>
            <a:ext cx="380998" cy="526022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1488C4-5639-3B4A-AE5F-4401136C08D3}"/>
              </a:ext>
            </a:extLst>
          </p:cNvPr>
          <p:cNvCxnSpPr>
            <a:cxnSpLocks/>
          </p:cNvCxnSpPr>
          <p:nvPr/>
        </p:nvCxnSpPr>
        <p:spPr>
          <a:xfrm flipH="1" flipV="1">
            <a:off x="1371601" y="4715930"/>
            <a:ext cx="245407" cy="339842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90A1E9-F19A-FE4D-A420-6AB7DAB5C75E}"/>
              </a:ext>
            </a:extLst>
          </p:cNvPr>
          <p:cNvCxnSpPr>
            <a:cxnSpLocks/>
            <a:endCxn id="10" idx="5"/>
          </p:cNvCxnSpPr>
          <p:nvPr/>
        </p:nvCxnSpPr>
        <p:spPr>
          <a:xfrm>
            <a:off x="5226271" y="2547807"/>
            <a:ext cx="292671" cy="379635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43A434F-06CF-7245-93DA-6D73188FF6C0}"/>
              </a:ext>
            </a:extLst>
          </p:cNvPr>
          <p:cNvSpPr txBox="1"/>
          <p:nvPr/>
        </p:nvSpPr>
        <p:spPr>
          <a:xfrm>
            <a:off x="920594" y="500915"/>
            <a:ext cx="688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My Naïve Denoising Algorithm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85C2A7-7AC3-4348-A830-1A4501280D6A}"/>
              </a:ext>
            </a:extLst>
          </p:cNvPr>
          <p:cNvCxnSpPr>
            <a:cxnSpLocks/>
          </p:cNvCxnSpPr>
          <p:nvPr/>
        </p:nvCxnSpPr>
        <p:spPr>
          <a:xfrm flipH="1" flipV="1">
            <a:off x="2929254" y="3114752"/>
            <a:ext cx="858720" cy="1352296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74974DC-87E6-484C-A43F-8AEFD1F5D450}"/>
              </a:ext>
            </a:extLst>
          </p:cNvPr>
          <p:cNvSpPr txBox="1"/>
          <p:nvPr/>
        </p:nvSpPr>
        <p:spPr>
          <a:xfrm>
            <a:off x="2393209" y="2628796"/>
            <a:ext cx="10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C19C3DDD-D182-BF4D-A365-841E68EA26E4}"/>
              </a:ext>
            </a:extLst>
          </p:cNvPr>
          <p:cNvSpPr/>
          <p:nvPr/>
        </p:nvSpPr>
        <p:spPr>
          <a:xfrm rot="2969727">
            <a:off x="4240211" y="2871673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568A3F7E-D4FB-9949-B87B-49335FB63D72}"/>
              </a:ext>
            </a:extLst>
          </p:cNvPr>
          <p:cNvSpPr/>
          <p:nvPr/>
        </p:nvSpPr>
        <p:spPr>
          <a:xfrm rot="13807841">
            <a:off x="5195966" y="2489570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73974ADA-80D3-1446-812B-57471C6FC062}"/>
              </a:ext>
            </a:extLst>
          </p:cNvPr>
          <p:cNvSpPr/>
          <p:nvPr/>
        </p:nvSpPr>
        <p:spPr>
          <a:xfrm rot="13633110">
            <a:off x="2189803" y="4553081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17E61FF4-AE64-1C46-9F7F-DA1E2C511E2E}"/>
              </a:ext>
            </a:extLst>
          </p:cNvPr>
          <p:cNvSpPr/>
          <p:nvPr/>
        </p:nvSpPr>
        <p:spPr>
          <a:xfrm rot="13762041">
            <a:off x="3729522" y="3530246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B5E9A363-E0BF-F440-9D61-CB6C1B0EC7B5}"/>
              </a:ext>
            </a:extLst>
          </p:cNvPr>
          <p:cNvSpPr/>
          <p:nvPr/>
        </p:nvSpPr>
        <p:spPr>
          <a:xfrm rot="2969727">
            <a:off x="1386827" y="4744781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68627E33-5AC7-394B-8A58-87755C266A40}"/>
              </a:ext>
            </a:extLst>
          </p:cNvPr>
          <p:cNvSpPr/>
          <p:nvPr/>
        </p:nvSpPr>
        <p:spPr>
          <a:xfrm rot="14089772">
            <a:off x="2880594" y="4104173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BE5A2-9851-DE46-BA3C-19674AC608EA}"/>
              </a:ext>
            </a:extLst>
          </p:cNvPr>
          <p:cNvSpPr txBox="1"/>
          <p:nvPr/>
        </p:nvSpPr>
        <p:spPr>
          <a:xfrm>
            <a:off x="1293381" y="1459213"/>
            <a:ext cx="447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surface is flat, then we want to project to plane perpendicular to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7AC36C-EBF1-7E4A-8E60-A702C1908AD9}"/>
                  </a:ext>
                </a:extLst>
              </p:cNvPr>
              <p:cNvSpPr txBox="1"/>
              <p:nvPr/>
            </p:nvSpPr>
            <p:spPr>
              <a:xfrm>
                <a:off x="6701865" y="1897799"/>
                <a:ext cx="123527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7AC36C-EBF1-7E4A-8E60-A702C1908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865" y="1897799"/>
                <a:ext cx="1235275" cy="391646"/>
              </a:xfrm>
              <a:prstGeom prst="rect">
                <a:avLst/>
              </a:prstGeom>
              <a:blipFill>
                <a:blip r:embed="rId2"/>
                <a:stretch>
                  <a:fillRect l="-408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71FEE2-1402-9D43-857C-30594DEC1FB2}"/>
                  </a:ext>
                </a:extLst>
              </p:cNvPr>
              <p:cNvSpPr txBox="1"/>
              <p:nvPr/>
            </p:nvSpPr>
            <p:spPr>
              <a:xfrm>
                <a:off x="7223455" y="2765938"/>
                <a:ext cx="2297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71FEE2-1402-9D43-857C-30594DEC1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455" y="2765938"/>
                <a:ext cx="2297360" cy="369332"/>
              </a:xfrm>
              <a:prstGeom prst="rect">
                <a:avLst/>
              </a:prstGeom>
              <a:blipFill>
                <a:blip r:embed="rId3"/>
                <a:stretch>
                  <a:fillRect l="-219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54C80F4-369F-9E47-983B-CCC63567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192" y="4436883"/>
            <a:ext cx="2321458" cy="871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117979-71A3-D64C-AF3F-849931A8B092}"/>
                  </a:ext>
                </a:extLst>
              </p:cNvPr>
              <p:cNvSpPr txBox="1"/>
              <p:nvPr/>
            </p:nvSpPr>
            <p:spPr>
              <a:xfrm>
                <a:off x="7730354" y="3229599"/>
                <a:ext cx="1494320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117979-71A3-D64C-AF3F-849931A8B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54" y="3229599"/>
                <a:ext cx="1494320" cy="391646"/>
              </a:xfrm>
              <a:prstGeom prst="rect">
                <a:avLst/>
              </a:prstGeom>
              <a:blipFill>
                <a:blip r:embed="rId5"/>
                <a:stretch>
                  <a:fillRect l="-3361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741F7B0-11B8-D748-A72E-F9D62E354508}"/>
              </a:ext>
            </a:extLst>
          </p:cNvPr>
          <p:cNvSpPr txBox="1"/>
          <p:nvPr/>
        </p:nvSpPr>
        <p:spPr>
          <a:xfrm>
            <a:off x="7730354" y="3621245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A4E34D-3A56-FC4E-9B92-037D6A9BC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323" y="5223957"/>
            <a:ext cx="2168197" cy="503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DD5387-7585-B242-BF1B-55CD84F9BC89}"/>
                  </a:ext>
                </a:extLst>
              </p:cNvPr>
              <p:cNvSpPr txBox="1"/>
              <p:nvPr/>
            </p:nvSpPr>
            <p:spPr>
              <a:xfrm>
                <a:off x="7142549" y="2303845"/>
                <a:ext cx="138531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DD5387-7585-B242-BF1B-55CD84F9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549" y="2303845"/>
                <a:ext cx="1385316" cy="391646"/>
              </a:xfrm>
              <a:prstGeom prst="rect">
                <a:avLst/>
              </a:prstGeom>
              <a:blipFill>
                <a:blip r:embed="rId7"/>
                <a:stretch>
                  <a:fillRect l="-3636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BB0068-2CB4-AC49-A9A5-A635D5D030F0}"/>
                  </a:ext>
                </a:extLst>
              </p:cNvPr>
              <p:cNvSpPr txBox="1"/>
              <p:nvPr/>
            </p:nvSpPr>
            <p:spPr>
              <a:xfrm>
                <a:off x="5131231" y="3025285"/>
                <a:ext cx="7384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BB0068-2CB4-AC49-A9A5-A635D5D03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231" y="3025285"/>
                <a:ext cx="738448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E81DAC-680B-6245-A319-89C02356FA79}"/>
                  </a:ext>
                </a:extLst>
              </p:cNvPr>
              <p:cNvSpPr txBox="1"/>
              <p:nvPr/>
            </p:nvSpPr>
            <p:spPr>
              <a:xfrm>
                <a:off x="2134315" y="3250823"/>
                <a:ext cx="738448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E81DAC-680B-6245-A319-89C02356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315" y="3250823"/>
                <a:ext cx="738448" cy="557910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125D5B8-91F2-7444-B602-54C215834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6046" y="3621245"/>
            <a:ext cx="2463277" cy="45467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7220C94-865A-B440-967C-63722608C956}"/>
              </a:ext>
            </a:extLst>
          </p:cNvPr>
          <p:cNvSpPr txBox="1"/>
          <p:nvPr/>
        </p:nvSpPr>
        <p:spPr>
          <a:xfrm>
            <a:off x="6096000" y="1451493"/>
            <a:ext cx="6099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Iterate</a:t>
            </a:r>
          </a:p>
        </p:txBody>
      </p:sp>
    </p:spTree>
    <p:extLst>
      <p:ext uri="{BB962C8B-B14F-4D97-AF65-F5344CB8AC3E}">
        <p14:creationId xmlns:p14="http://schemas.microsoft.com/office/powerpoint/2010/main" val="416659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B2EC-0F75-A840-B520-C7EA8E63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Weights computation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1CE03A-352B-664C-80A8-029C42E2470B}"/>
              </a:ext>
            </a:extLst>
          </p:cNvPr>
          <p:cNvSpPr/>
          <p:nvPr/>
        </p:nvSpPr>
        <p:spPr>
          <a:xfrm>
            <a:off x="2716468" y="2935230"/>
            <a:ext cx="136634" cy="13663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B19FA9-2840-B842-8F8E-A935C9EF28EC}"/>
              </a:ext>
            </a:extLst>
          </p:cNvPr>
          <p:cNvSpPr/>
          <p:nvPr/>
        </p:nvSpPr>
        <p:spPr>
          <a:xfrm>
            <a:off x="2562422" y="3660770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92760C-3EA7-8741-8414-30EB6A682A48}"/>
              </a:ext>
            </a:extLst>
          </p:cNvPr>
          <p:cNvSpPr/>
          <p:nvPr/>
        </p:nvSpPr>
        <p:spPr>
          <a:xfrm>
            <a:off x="3718771" y="3466010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76FFCA-0821-F949-9403-C4553E4378A5}"/>
              </a:ext>
            </a:extLst>
          </p:cNvPr>
          <p:cNvSpPr/>
          <p:nvPr/>
        </p:nvSpPr>
        <p:spPr>
          <a:xfrm>
            <a:off x="1942004" y="4213399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C80BC7-61D3-EB49-89A7-1D5664632D98}"/>
              </a:ext>
            </a:extLst>
          </p:cNvPr>
          <p:cNvSpPr/>
          <p:nvPr/>
        </p:nvSpPr>
        <p:spPr>
          <a:xfrm>
            <a:off x="725950" y="3825250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BE5E04-6F16-9447-A8B6-3DD8CFA85DED}"/>
              </a:ext>
            </a:extLst>
          </p:cNvPr>
          <p:cNvSpPr/>
          <p:nvPr/>
        </p:nvSpPr>
        <p:spPr>
          <a:xfrm>
            <a:off x="3406090" y="1690169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C079FA-DC14-684D-BA54-9B84A23516E2}"/>
              </a:ext>
            </a:extLst>
          </p:cNvPr>
          <p:cNvSpPr/>
          <p:nvPr/>
        </p:nvSpPr>
        <p:spPr>
          <a:xfrm>
            <a:off x="4824985" y="1988455"/>
            <a:ext cx="136634" cy="136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A6EB85-013F-404C-90EC-0A85BF8994BB}"/>
              </a:ext>
            </a:extLst>
          </p:cNvPr>
          <p:cNvCxnSpPr>
            <a:cxnSpLocks/>
          </p:cNvCxnSpPr>
          <p:nvPr/>
        </p:nvCxnSpPr>
        <p:spPr>
          <a:xfrm flipV="1">
            <a:off x="484212" y="1499095"/>
            <a:ext cx="4477407" cy="3070498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2A8874-83C3-6744-B9B8-18F19E7AD8AF}"/>
              </a:ext>
            </a:extLst>
          </p:cNvPr>
          <p:cNvCxnSpPr>
            <a:cxnSpLocks/>
          </p:cNvCxnSpPr>
          <p:nvPr/>
        </p:nvCxnSpPr>
        <p:spPr>
          <a:xfrm flipH="1" flipV="1">
            <a:off x="1607268" y="3718391"/>
            <a:ext cx="346867" cy="486986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BBDCCD-AE47-434A-B336-66B0029EF94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351922" y="3309162"/>
            <a:ext cx="230510" cy="371618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46EB8-1153-7849-879A-3EFC84D50C2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210639" y="2770502"/>
            <a:ext cx="528142" cy="715518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235963-CAED-9940-8ED4-31CED6D00CE9}"/>
              </a:ext>
            </a:extLst>
          </p:cNvPr>
          <p:cNvCxnSpPr>
            <a:cxnSpLocks/>
          </p:cNvCxnSpPr>
          <p:nvPr/>
        </p:nvCxnSpPr>
        <p:spPr>
          <a:xfrm>
            <a:off x="3474407" y="1766367"/>
            <a:ext cx="380998" cy="526022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D05223-A667-F847-AFB1-CC62BF880A9A}"/>
              </a:ext>
            </a:extLst>
          </p:cNvPr>
          <p:cNvCxnSpPr>
            <a:cxnSpLocks/>
          </p:cNvCxnSpPr>
          <p:nvPr/>
        </p:nvCxnSpPr>
        <p:spPr>
          <a:xfrm flipH="1" flipV="1">
            <a:off x="794268" y="3893567"/>
            <a:ext cx="245407" cy="339842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9C32F-4FD6-9B4C-A9AE-116FF28EA393}"/>
              </a:ext>
            </a:extLst>
          </p:cNvPr>
          <p:cNvCxnSpPr>
            <a:cxnSpLocks/>
            <a:endCxn id="10" idx="5"/>
          </p:cNvCxnSpPr>
          <p:nvPr/>
        </p:nvCxnSpPr>
        <p:spPr>
          <a:xfrm>
            <a:off x="4648938" y="1725444"/>
            <a:ext cx="292671" cy="379635"/>
          </a:xfrm>
          <a:prstGeom prst="line">
            <a:avLst/>
          </a:prstGeom>
          <a:ln w="28575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15D45F-B0D1-E342-91CF-72491D4B0E5D}"/>
              </a:ext>
            </a:extLst>
          </p:cNvPr>
          <p:cNvCxnSpPr>
            <a:cxnSpLocks/>
          </p:cNvCxnSpPr>
          <p:nvPr/>
        </p:nvCxnSpPr>
        <p:spPr>
          <a:xfrm flipH="1" flipV="1">
            <a:off x="2351921" y="2292389"/>
            <a:ext cx="858720" cy="1352296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C68568-1355-E44B-9482-509E17C9425D}"/>
              </a:ext>
            </a:extLst>
          </p:cNvPr>
          <p:cNvSpPr txBox="1"/>
          <p:nvPr/>
        </p:nvSpPr>
        <p:spPr>
          <a:xfrm>
            <a:off x="1815876" y="1806433"/>
            <a:ext cx="10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28400A8B-6C2A-804B-95DE-27261916E53B}"/>
              </a:ext>
            </a:extLst>
          </p:cNvPr>
          <p:cNvSpPr/>
          <p:nvPr/>
        </p:nvSpPr>
        <p:spPr>
          <a:xfrm rot="2969727">
            <a:off x="3662878" y="2049310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94009C78-75E8-8E46-AE4A-425464F1F4E2}"/>
              </a:ext>
            </a:extLst>
          </p:cNvPr>
          <p:cNvSpPr/>
          <p:nvPr/>
        </p:nvSpPr>
        <p:spPr>
          <a:xfrm rot="13807841">
            <a:off x="4618633" y="1667207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9F3F40C5-B9C2-354D-9C5A-CD4A205F78D7}"/>
              </a:ext>
            </a:extLst>
          </p:cNvPr>
          <p:cNvSpPr/>
          <p:nvPr/>
        </p:nvSpPr>
        <p:spPr>
          <a:xfrm rot="13633110">
            <a:off x="1612470" y="3730718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4FAC020F-0879-B34C-A484-B195E1A2FCC1}"/>
              </a:ext>
            </a:extLst>
          </p:cNvPr>
          <p:cNvSpPr/>
          <p:nvPr/>
        </p:nvSpPr>
        <p:spPr>
          <a:xfrm rot="13762041">
            <a:off x="3152189" y="2707883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7F70A668-21BD-1B4E-B6C6-26E7987B8ABE}"/>
              </a:ext>
            </a:extLst>
          </p:cNvPr>
          <p:cNvSpPr/>
          <p:nvPr/>
        </p:nvSpPr>
        <p:spPr>
          <a:xfrm rot="2969727">
            <a:off x="809494" y="3922418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C2CAF7A7-17D3-224F-89A9-B9B239018CC5}"/>
              </a:ext>
            </a:extLst>
          </p:cNvPr>
          <p:cNvSpPr/>
          <p:nvPr/>
        </p:nvSpPr>
        <p:spPr>
          <a:xfrm rot="14089772">
            <a:off x="2303261" y="3281810"/>
            <a:ext cx="222803" cy="255716"/>
          </a:xfrm>
          <a:prstGeom prst="chevron">
            <a:avLst>
              <a:gd name="adj" fmla="val 75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AC5A99-141B-4248-BB0C-563BA813CE78}"/>
                  </a:ext>
                </a:extLst>
              </p:cNvPr>
              <p:cNvSpPr txBox="1"/>
              <p:nvPr/>
            </p:nvSpPr>
            <p:spPr>
              <a:xfrm>
                <a:off x="4553898" y="2202922"/>
                <a:ext cx="7384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AC5A99-141B-4248-BB0C-563BA813C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898" y="2202922"/>
                <a:ext cx="738448" cy="523220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F2EC0A-D649-0441-A889-3C9A69E05BD5}"/>
                  </a:ext>
                </a:extLst>
              </p:cNvPr>
              <p:cNvSpPr txBox="1"/>
              <p:nvPr/>
            </p:nvSpPr>
            <p:spPr>
              <a:xfrm>
                <a:off x="1556982" y="2428460"/>
                <a:ext cx="738448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F2EC0A-D649-0441-A889-3C9A69E05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82" y="2428460"/>
                <a:ext cx="738448" cy="557910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0007F2F8-E5EE-884A-B6C2-FE64FCE4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46" y="720599"/>
            <a:ext cx="6705600" cy="1153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62B47A-AE16-D24E-804B-777000EC5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377" y="3673230"/>
            <a:ext cx="3620442" cy="26204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A7086-286F-0C4D-B579-0C19D8866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251" y="3665122"/>
            <a:ext cx="3620442" cy="27412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0275BE-2F4C-EC42-8541-B11D6E651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653590" y="4712846"/>
            <a:ext cx="1514668" cy="4458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AA16B1-2185-8F4B-9DB9-7F2A8C1F7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4414" y="6315075"/>
            <a:ext cx="1041400" cy="355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853734-27BF-2C46-8956-3EA66DD2B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9728" y="6315075"/>
            <a:ext cx="1041400" cy="355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F0F20C-C263-3E4D-9AE8-AC53AAF0E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261439" y="4788689"/>
            <a:ext cx="417706" cy="3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6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B2CDC9-8672-FE4F-A1C1-169DF5020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728" y="2352547"/>
            <a:ext cx="38227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3B8C5-DA3E-0C42-9837-37726A22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828" y="2581147"/>
            <a:ext cx="3263900" cy="293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8CCB7-A69C-6042-8E34-FEBB84121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28" y="2530347"/>
            <a:ext cx="3200400" cy="298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58C4E5-1E3D-E148-9971-DD4C7270F352}"/>
              </a:ext>
            </a:extLst>
          </p:cNvPr>
          <p:cNvSpPr txBox="1"/>
          <p:nvPr/>
        </p:nvSpPr>
        <p:spPr>
          <a:xfrm>
            <a:off x="1455678" y="1792536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E02E8-F863-8541-8C6E-C28E4B6648AF}"/>
              </a:ext>
            </a:extLst>
          </p:cNvPr>
          <p:cNvSpPr txBox="1"/>
          <p:nvPr/>
        </p:nvSpPr>
        <p:spPr>
          <a:xfrm>
            <a:off x="5490331" y="1832536"/>
            <a:ext cx="11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92BC5-00CD-0A48-A411-9ED15C22E2BC}"/>
              </a:ext>
            </a:extLst>
          </p:cNvPr>
          <p:cNvSpPr txBox="1"/>
          <p:nvPr/>
        </p:nvSpPr>
        <p:spPr>
          <a:xfrm>
            <a:off x="8971659" y="1755844"/>
            <a:ext cx="12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10</a:t>
            </a:r>
          </a:p>
        </p:txBody>
      </p:sp>
    </p:spTree>
    <p:extLst>
      <p:ext uri="{BB962C8B-B14F-4D97-AF65-F5344CB8AC3E}">
        <p14:creationId xmlns:p14="http://schemas.microsoft.com/office/powerpoint/2010/main" val="3782955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EEF40-4332-5049-99F5-168CAD0E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906" y="2593442"/>
            <a:ext cx="3936913" cy="334637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81F6DF-DB59-5E42-83A4-3C42947C1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0111" y="2251128"/>
            <a:ext cx="4385889" cy="1129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97C24-6C4B-0741-B1A3-41D1BE795C93}"/>
              </a:ext>
            </a:extLst>
          </p:cNvPr>
          <p:cNvSpPr txBox="1"/>
          <p:nvPr/>
        </p:nvSpPr>
        <p:spPr>
          <a:xfrm>
            <a:off x="1066829" y="1783666"/>
            <a:ext cx="2836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the end of every iteration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8733E-CB0C-9A4F-B0FB-9B27F1B5D309}"/>
              </a:ext>
            </a:extLst>
          </p:cNvPr>
          <p:cNvSpPr txBox="1"/>
          <p:nvPr/>
        </p:nvSpPr>
        <p:spPr>
          <a:xfrm>
            <a:off x="1066828" y="571565"/>
            <a:ext cx="512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we prevent </a:t>
            </a:r>
            <a:r>
              <a:rPr lang="en-US" sz="2400" dirty="0" err="1"/>
              <a:t>oversmoothing</a:t>
            </a:r>
            <a:r>
              <a:rPr lang="en-US" sz="24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7DD77-6F01-B24F-AD0F-EE6783974074}"/>
              </a:ext>
            </a:extLst>
          </p:cNvPr>
          <p:cNvSpPr txBox="1"/>
          <p:nvPr/>
        </p:nvSpPr>
        <p:spPr>
          <a:xfrm>
            <a:off x="8288947" y="2066462"/>
            <a:ext cx="12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C4274A-65DC-EE44-8EDF-962E2AF5544E}"/>
                  </a:ext>
                </a:extLst>
              </p:cNvPr>
              <p:cNvSpPr txBox="1"/>
              <p:nvPr/>
            </p:nvSpPr>
            <p:spPr>
              <a:xfrm>
                <a:off x="1198181" y="3951501"/>
                <a:ext cx="5542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choose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be exponentially decaying with iterations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C4274A-65DC-EE44-8EDF-962E2AF55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181" y="3951501"/>
                <a:ext cx="5542864" cy="369332"/>
              </a:xfrm>
              <a:prstGeom prst="rect">
                <a:avLst/>
              </a:prstGeom>
              <a:blipFill>
                <a:blip r:embed="rId4"/>
                <a:stretch>
                  <a:fillRect l="-91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298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68333E2-EAD1-F34D-9F14-14898737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092" y="288484"/>
            <a:ext cx="3633908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D687B1-BA90-2240-9786-0F09441954F6}"/>
              </a:ext>
            </a:extLst>
          </p:cNvPr>
          <p:cNvSpPr txBox="1"/>
          <p:nvPr/>
        </p:nvSpPr>
        <p:spPr>
          <a:xfrm>
            <a:off x="3294468" y="6246594"/>
            <a:ext cx="176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c) Noisy: 2.29e-3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814F5-BD27-404D-AE0E-795E1D1CBC83}"/>
              </a:ext>
            </a:extLst>
          </p:cNvPr>
          <p:cNvSpPr txBox="1"/>
          <p:nvPr/>
        </p:nvSpPr>
        <p:spPr>
          <a:xfrm>
            <a:off x="6691494" y="625754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d) Denoised: 1.98e-3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0191A-070E-3A4E-BB7C-E46B9C297F19}"/>
              </a:ext>
            </a:extLst>
          </p:cNvPr>
          <p:cNvSpPr txBox="1"/>
          <p:nvPr/>
        </p:nvSpPr>
        <p:spPr>
          <a:xfrm>
            <a:off x="3201494" y="3154439"/>
            <a:ext cx="195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 Noisy: 3.78e-3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768F10-9917-1545-8B1A-F95B19E9D539}"/>
              </a:ext>
            </a:extLst>
          </p:cNvPr>
          <p:cNvSpPr txBox="1"/>
          <p:nvPr/>
        </p:nvSpPr>
        <p:spPr>
          <a:xfrm>
            <a:off x="6537779" y="3182332"/>
            <a:ext cx="220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 Denoised: 1.87e-3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2E60E1-E117-A146-87D9-E5859147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16" y="227006"/>
            <a:ext cx="3685527" cy="2882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E3C276-B651-3242-BEA0-8D307CC09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45" y="3482019"/>
            <a:ext cx="3336285" cy="2694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0E7591-4651-694A-B1E5-F2FC67BDC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342" y="3551664"/>
            <a:ext cx="3339871" cy="269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17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BB375-E804-8947-8BD4-E6CBB983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191" y="3600298"/>
            <a:ext cx="2768489" cy="2921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78DBF-E34E-6B44-80D0-EE49D9BC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37" y="3456117"/>
            <a:ext cx="2960914" cy="3021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4BCA51-478F-A848-9431-449923309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020" y="385668"/>
            <a:ext cx="2618922" cy="3043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2966F3-2FE5-C047-9EA3-9CF5018ED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414" y="409628"/>
            <a:ext cx="2361875" cy="29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46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BEAD0-5718-D745-9727-CFF3327B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94" y="3284862"/>
            <a:ext cx="2997200" cy="250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74F81-3E93-9C4A-9642-CA6EB5ED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94" y="3246762"/>
            <a:ext cx="27559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66593-B40A-1349-BD57-465337310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518" y="381273"/>
            <a:ext cx="3022600" cy="271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A2EBC-3986-9B48-9FD1-D01D1C0CA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985" y="407417"/>
            <a:ext cx="3289300" cy="269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3E21F9-B964-D44B-B1CF-4EBAABFAED55}"/>
              </a:ext>
            </a:extLst>
          </p:cNvPr>
          <p:cNvSpPr txBox="1"/>
          <p:nvPr/>
        </p:nvSpPr>
        <p:spPr>
          <a:xfrm>
            <a:off x="7775754" y="3105668"/>
            <a:ext cx="2339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b) Denoised: 1.915e-1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2F252-5851-4B4A-87FE-C11290BE7F1E}"/>
              </a:ext>
            </a:extLst>
          </p:cNvPr>
          <p:cNvSpPr txBox="1"/>
          <p:nvPr/>
        </p:nvSpPr>
        <p:spPr>
          <a:xfrm>
            <a:off x="4655127" y="3059668"/>
            <a:ext cx="20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a) Noisy: 1.920e-1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57B3E-A282-8441-B02D-98B0548A905B}"/>
              </a:ext>
            </a:extLst>
          </p:cNvPr>
          <p:cNvSpPr txBox="1"/>
          <p:nvPr/>
        </p:nvSpPr>
        <p:spPr>
          <a:xfrm>
            <a:off x="4655127" y="5765948"/>
            <a:ext cx="20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c) Noisy: 2.244e-3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89842E-ED59-454C-A997-BE3F4C8E4110}"/>
              </a:ext>
            </a:extLst>
          </p:cNvPr>
          <p:cNvSpPr txBox="1"/>
          <p:nvPr/>
        </p:nvSpPr>
        <p:spPr>
          <a:xfrm>
            <a:off x="7724462" y="5793091"/>
            <a:ext cx="2390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d) Denoised: 1.804e-1</a:t>
            </a:r>
          </a:p>
        </p:txBody>
      </p:sp>
    </p:spTree>
    <p:extLst>
      <p:ext uri="{BB962C8B-B14F-4D97-AF65-F5344CB8AC3E}">
        <p14:creationId xmlns:p14="http://schemas.microsoft.com/office/powerpoint/2010/main" val="215874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9387-AAAA-F74E-AB2E-DA5486E1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Point Cloud?</a:t>
            </a:r>
          </a:p>
        </p:txBody>
      </p:sp>
      <p:pic>
        <p:nvPicPr>
          <p:cNvPr id="2050" name="Picture 2" descr="PH CGH formulas | Learning Holography">
            <a:extLst>
              <a:ext uri="{FF2B5EF4-FFF2-40B4-BE49-F238E27FC236}">
                <a16:creationId xmlns:a16="http://schemas.microsoft.com/office/drawing/2014/main" id="{524A6008-1382-954E-BF77-BB965655F9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431" y="1861456"/>
            <a:ext cx="3907292" cy="39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BCE9F2-8898-784C-A55D-D493ED6EE5AE}"/>
              </a:ext>
            </a:extLst>
          </p:cNvPr>
          <p:cNvSpPr txBox="1"/>
          <p:nvPr/>
        </p:nvSpPr>
        <p:spPr>
          <a:xfrm>
            <a:off x="1714500" y="2073728"/>
            <a:ext cx="32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point represents 3d coordinate</a:t>
            </a:r>
          </a:p>
        </p:txBody>
      </p:sp>
    </p:spTree>
    <p:extLst>
      <p:ext uri="{BB962C8B-B14F-4D97-AF65-F5344CB8AC3E}">
        <p14:creationId xmlns:p14="http://schemas.microsoft.com/office/powerpoint/2010/main" val="1147424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E0AB97-83DB-7E45-B0FC-D512A346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60" y="165021"/>
            <a:ext cx="3390900" cy="29845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26B91A-06CD-B242-91B5-38372D63B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1665" y="3464811"/>
            <a:ext cx="3168689" cy="267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EF29A-D1E0-D145-BB1C-9CCA671EA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108" y="3361098"/>
            <a:ext cx="3833804" cy="2861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0A2B2-AC44-9C48-A003-92E07E3E0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212" y="226196"/>
            <a:ext cx="3340100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BF0A7-4237-5343-9335-EB8EF1A5D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33" y="358531"/>
            <a:ext cx="2746855" cy="2597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B71DD-3E07-AD48-9192-037782785958}"/>
              </a:ext>
            </a:extLst>
          </p:cNvPr>
          <p:cNvSpPr txBox="1"/>
          <p:nvPr/>
        </p:nvSpPr>
        <p:spPr>
          <a:xfrm>
            <a:off x="7656635" y="3095479"/>
            <a:ext cx="2339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c) Denoised: 1.920e-1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98CB-5D26-0242-B7CC-2C921D8DACB5}"/>
              </a:ext>
            </a:extLst>
          </p:cNvPr>
          <p:cNvSpPr txBox="1"/>
          <p:nvPr/>
        </p:nvSpPr>
        <p:spPr>
          <a:xfrm>
            <a:off x="4536008" y="3049479"/>
            <a:ext cx="20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b) Noisy: 1.921e-1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BD749-DAD2-F947-9CF7-50392ECC65D7}"/>
              </a:ext>
            </a:extLst>
          </p:cNvPr>
          <p:cNvSpPr txBox="1"/>
          <p:nvPr/>
        </p:nvSpPr>
        <p:spPr>
          <a:xfrm>
            <a:off x="4587300" y="6065586"/>
            <a:ext cx="204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e) Noisy: 1.864e-1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DF64D-28B7-E244-A1E6-C98685E7A0E9}"/>
              </a:ext>
            </a:extLst>
          </p:cNvPr>
          <p:cNvSpPr txBox="1"/>
          <p:nvPr/>
        </p:nvSpPr>
        <p:spPr>
          <a:xfrm>
            <a:off x="7656635" y="6092729"/>
            <a:ext cx="2390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f) Denoised: 1.857e-1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1601E4-5D0E-D745-935C-375061690221}"/>
              </a:ext>
            </a:extLst>
          </p:cNvPr>
          <p:cNvSpPr txBox="1"/>
          <p:nvPr/>
        </p:nvSpPr>
        <p:spPr>
          <a:xfrm>
            <a:off x="1509493" y="3080945"/>
            <a:ext cx="219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a) Ground Truth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0D36-1E43-FA4D-816C-394FF6FC146A}"/>
              </a:ext>
            </a:extLst>
          </p:cNvPr>
          <p:cNvSpPr txBox="1"/>
          <p:nvPr/>
        </p:nvSpPr>
        <p:spPr>
          <a:xfrm>
            <a:off x="1419272" y="6065586"/>
            <a:ext cx="219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d) Learned Metric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01077-747D-7547-83C6-815C10E79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63" y="3481595"/>
            <a:ext cx="3340101" cy="261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6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AC93-05B7-3B4C-9354-AA663268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2C14AB-C087-7F4E-A0D1-D5E916AE4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0273" y="2008415"/>
            <a:ext cx="5892047" cy="3907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D7338-D219-F541-9BD6-CA022F7A9D20}"/>
              </a:ext>
            </a:extLst>
          </p:cNvPr>
          <p:cNvSpPr txBox="1"/>
          <p:nvPr/>
        </p:nvSpPr>
        <p:spPr>
          <a:xfrm>
            <a:off x="846228" y="2008415"/>
            <a:ext cx="517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Point Cloud Denoising via Feature Graph Learning</a:t>
            </a:r>
          </a:p>
          <a:p>
            <a:pPr marL="342900" indent="-342900">
              <a:buAutoNum type="arabicPeriod"/>
            </a:pPr>
            <a:r>
              <a:rPr lang="en-US" dirty="0"/>
              <a:t>My naïve algorithm</a:t>
            </a:r>
          </a:p>
        </p:txBody>
      </p:sp>
    </p:spTree>
    <p:extLst>
      <p:ext uri="{BB962C8B-B14F-4D97-AF65-F5344CB8AC3E}">
        <p14:creationId xmlns:p14="http://schemas.microsoft.com/office/powerpoint/2010/main" val="59211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5A44-721A-2541-98B1-5FA7109E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Laplacian </a:t>
            </a:r>
            <a:r>
              <a:rPr lang="en-US" sz="3600" dirty="0" err="1"/>
              <a:t>Regularizer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10F216-D8FA-7E4E-A19F-A6CBFED06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305" y="2300528"/>
            <a:ext cx="4633695" cy="1615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3838B-7934-BD4D-941B-99E34F39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92" y="4798358"/>
            <a:ext cx="4321908" cy="595365"/>
          </a:xfrm>
          <a:prstGeom prst="rect">
            <a:avLst/>
          </a:prstGeom>
        </p:spPr>
      </p:pic>
      <p:pic>
        <p:nvPicPr>
          <p:cNvPr id="1026" name="Picture 2" descr="Directed graph - Wikipedia">
            <a:extLst>
              <a:ext uri="{FF2B5EF4-FFF2-40B4-BE49-F238E27FC236}">
                <a16:creationId xmlns:a16="http://schemas.microsoft.com/office/drawing/2014/main" id="{CC59DADA-D186-B649-A6D7-534B685A8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60" y="2112193"/>
            <a:ext cx="3007035" cy="199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F4FB1-0CFC-8041-A116-5D67CCEB22D9}"/>
                  </a:ext>
                </a:extLst>
              </p:cNvPr>
              <p:cNvSpPr txBox="1"/>
              <p:nvPr/>
            </p:nvSpPr>
            <p:spPr>
              <a:xfrm>
                <a:off x="8714126" y="3351343"/>
                <a:ext cx="7184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F4FB1-0CFC-8041-A116-5D67CCEB2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126" y="3351343"/>
                <a:ext cx="7184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0BD30A-29CF-954D-9B80-042C22607E45}"/>
                  </a:ext>
                </a:extLst>
              </p:cNvPr>
              <p:cNvSpPr txBox="1"/>
              <p:nvPr/>
            </p:nvSpPr>
            <p:spPr>
              <a:xfrm>
                <a:off x="7576347" y="3134782"/>
                <a:ext cx="7184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0BD30A-29CF-954D-9B80-042C22607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347" y="3134782"/>
                <a:ext cx="71845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9C6A91-1950-394A-A505-F02DA76A0252}"/>
                  </a:ext>
                </a:extLst>
              </p:cNvPr>
              <p:cNvSpPr txBox="1"/>
              <p:nvPr/>
            </p:nvSpPr>
            <p:spPr>
              <a:xfrm>
                <a:off x="8524581" y="2277699"/>
                <a:ext cx="7184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9C6A91-1950-394A-A505-F02DA76A0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81" y="2277699"/>
                <a:ext cx="7184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03A3A4-104C-5D4D-87D7-DD618991A58A}"/>
                  </a:ext>
                </a:extLst>
              </p:cNvPr>
              <p:cNvSpPr txBox="1"/>
              <p:nvPr/>
            </p:nvSpPr>
            <p:spPr>
              <a:xfrm>
                <a:off x="9831511" y="2811616"/>
                <a:ext cx="7184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03A3A4-104C-5D4D-87D7-DD618991A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511" y="2811616"/>
                <a:ext cx="71845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508141-91C3-244A-B942-43A560258989}"/>
                  </a:ext>
                </a:extLst>
              </p:cNvPr>
              <p:cNvSpPr txBox="1"/>
              <p:nvPr/>
            </p:nvSpPr>
            <p:spPr>
              <a:xfrm>
                <a:off x="9389351" y="2089569"/>
                <a:ext cx="7184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508141-91C3-244A-B942-43A560258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351" y="2089569"/>
                <a:ext cx="71845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03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B789A8-B726-9F44-BEFA-8912AC440D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What should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600" dirty="0"/>
                  <a:t> look like?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B789A8-B726-9F44-BEFA-8912AC440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A469F5-66F2-2F48-8CDD-A4F921874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8539" y="3111545"/>
            <a:ext cx="6977673" cy="951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215F8-15E6-8F46-AB3D-5D758543B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685" y="2249832"/>
            <a:ext cx="4339492" cy="695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F185A2-5BB3-2D4D-94B1-4E4983F19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046" y="5400386"/>
            <a:ext cx="5259265" cy="762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7C935-0818-4D41-8AB9-CA9D558EBC2A}"/>
              </a:ext>
            </a:extLst>
          </p:cNvPr>
          <p:cNvSpPr txBox="1"/>
          <p:nvPr/>
        </p:nvSpPr>
        <p:spPr>
          <a:xfrm>
            <a:off x="1160585" y="1690688"/>
            <a:ext cx="33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Bilateral Filter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8C6F45-B733-C646-ADD9-C5BD58BD0E0B}"/>
                  </a:ext>
                </a:extLst>
              </p:cNvPr>
              <p:cNvSpPr txBox="1"/>
              <p:nvPr/>
            </p:nvSpPr>
            <p:spPr>
              <a:xfrm>
                <a:off x="7197969" y="1910862"/>
                <a:ext cx="1241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Intensity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8C6F45-B733-C646-ADD9-C5BD58BD0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969" y="1910862"/>
                <a:ext cx="1241815" cy="369332"/>
              </a:xfrm>
              <a:prstGeom prst="rect">
                <a:avLst/>
              </a:prstGeom>
              <a:blipFill>
                <a:blip r:embed="rId6"/>
                <a:stretch>
                  <a:fillRect t="-6667" r="-30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924E60-E4EE-F143-AFAA-7A04D2D39DE4}"/>
                  </a:ext>
                </a:extLst>
              </p:cNvPr>
              <p:cNvSpPr txBox="1"/>
              <p:nvPr/>
            </p:nvSpPr>
            <p:spPr>
              <a:xfrm>
                <a:off x="7197968" y="2337373"/>
                <a:ext cx="1917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location of pixel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924E60-E4EE-F143-AFAA-7A04D2D39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968" y="2337373"/>
                <a:ext cx="1917513" cy="369332"/>
              </a:xfrm>
              <a:prstGeom prst="rect">
                <a:avLst/>
              </a:prstGeom>
              <a:blipFill>
                <a:blip r:embed="rId7"/>
                <a:stretch>
                  <a:fillRect l="-263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B264ED-92BD-9F4B-A76D-F954E5E86371}"/>
              </a:ext>
            </a:extLst>
          </p:cNvPr>
          <p:cNvSpPr txBox="1"/>
          <p:nvPr/>
        </p:nvSpPr>
        <p:spPr>
          <a:xfrm>
            <a:off x="1225061" y="5031054"/>
            <a:ext cx="33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Form</a:t>
            </a:r>
          </a:p>
        </p:txBody>
      </p:sp>
    </p:spTree>
    <p:extLst>
      <p:ext uri="{BB962C8B-B14F-4D97-AF65-F5344CB8AC3E}">
        <p14:creationId xmlns:p14="http://schemas.microsoft.com/office/powerpoint/2010/main" val="94539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4EEB-FCA3-A442-9642-B7B44C67C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70077" cy="877521"/>
          </a:xfrm>
        </p:spPr>
        <p:txBody>
          <a:bodyPr>
            <a:normAutofit/>
          </a:bodyPr>
          <a:lstStyle/>
          <a:p>
            <a:r>
              <a:rPr lang="en-US" sz="3200" dirty="0"/>
              <a:t>Denoise using Patch-based </a:t>
            </a:r>
            <a:r>
              <a:rPr lang="en-US" sz="3200" dirty="0" err="1"/>
              <a:t>Regularizer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431233-E789-3B40-A622-A72C2FCC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42" y="1537466"/>
            <a:ext cx="5936343" cy="548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45D1DE-ADCC-754A-B838-9FD348AC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97" y="4115707"/>
            <a:ext cx="2438343" cy="2096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B42C72-C4E1-7742-8C69-84741C5BC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956" y="4311837"/>
            <a:ext cx="2784900" cy="200787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3B6A39-3F3D-D94C-901C-8795AABD8357}"/>
              </a:ext>
            </a:extLst>
          </p:cNvPr>
          <p:cNvCxnSpPr/>
          <p:nvPr/>
        </p:nvCxnSpPr>
        <p:spPr>
          <a:xfrm flipH="1">
            <a:off x="5005753" y="3909766"/>
            <a:ext cx="128954" cy="8088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54ABE1-7A01-7C4C-91E7-F71DEC86E7D8}"/>
              </a:ext>
            </a:extLst>
          </p:cNvPr>
          <p:cNvSpPr txBox="1"/>
          <p:nvPr/>
        </p:nvSpPr>
        <p:spPr>
          <a:xfrm>
            <a:off x="4582871" y="3601989"/>
            <a:ext cx="1102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patch center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EE144B-CE6D-4A4B-8D2B-5D612E3B7F01}"/>
              </a:ext>
            </a:extLst>
          </p:cNvPr>
          <p:cNvCxnSpPr>
            <a:cxnSpLocks/>
          </p:cNvCxnSpPr>
          <p:nvPr/>
        </p:nvCxnSpPr>
        <p:spPr>
          <a:xfrm flipH="1">
            <a:off x="5685033" y="4415434"/>
            <a:ext cx="168130" cy="74870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5DCA9C5-895C-BE4C-AD65-DE1AD261B8C8}"/>
              </a:ext>
            </a:extLst>
          </p:cNvPr>
          <p:cNvSpPr txBox="1"/>
          <p:nvPr/>
        </p:nvSpPr>
        <p:spPr>
          <a:xfrm>
            <a:off x="5407423" y="4060510"/>
            <a:ext cx="1561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corresponding pair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995748-47A4-094B-B822-E2617CBFF7CC}"/>
              </a:ext>
            </a:extLst>
          </p:cNvPr>
          <p:cNvSpPr txBox="1"/>
          <p:nvPr/>
        </p:nvSpPr>
        <p:spPr>
          <a:xfrm>
            <a:off x="1954432" y="3660553"/>
            <a:ext cx="243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Overlapping patches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B784397-D5CC-1A46-91B9-1DBFDE30B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157" y="4801949"/>
            <a:ext cx="3464656" cy="58020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AE6567-0AB4-F640-A2D6-4B58E39BDE4D}"/>
              </a:ext>
            </a:extLst>
          </p:cNvPr>
          <p:cNvCxnSpPr>
            <a:cxnSpLocks/>
          </p:cNvCxnSpPr>
          <p:nvPr/>
        </p:nvCxnSpPr>
        <p:spPr>
          <a:xfrm flipH="1">
            <a:off x="10935732" y="5276470"/>
            <a:ext cx="63312" cy="60851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AA4C42-F2D5-5641-811D-E21878EEEF9B}"/>
              </a:ext>
            </a:extLst>
          </p:cNvPr>
          <p:cNvCxnSpPr>
            <a:cxnSpLocks/>
          </p:cNvCxnSpPr>
          <p:nvPr/>
        </p:nvCxnSpPr>
        <p:spPr>
          <a:xfrm flipH="1">
            <a:off x="9993166" y="5203120"/>
            <a:ext cx="490862" cy="4679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6C7731-ACBE-E34F-8F2D-30CE38C79753}"/>
              </a:ext>
            </a:extLst>
          </p:cNvPr>
          <p:cNvSpPr txBox="1"/>
          <p:nvPr/>
        </p:nvSpPr>
        <p:spPr>
          <a:xfrm>
            <a:off x="8409176" y="5634145"/>
            <a:ext cx="174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Relative coordinate from a patch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F996D8-7F2B-754B-91C6-5A367E44DC74}"/>
              </a:ext>
            </a:extLst>
          </p:cNvPr>
          <p:cNvSpPr txBox="1"/>
          <p:nvPr/>
        </p:nvSpPr>
        <p:spPr>
          <a:xfrm>
            <a:off x="10152730" y="5920764"/>
            <a:ext cx="174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Relative coordinate from a near patch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D4EE71-48B8-8941-9EFB-4CE515CAC8B2}"/>
                  </a:ext>
                </a:extLst>
              </p:cNvPr>
              <p:cNvSpPr txBox="1"/>
              <p:nvPr/>
            </p:nvSpPr>
            <p:spPr>
              <a:xfrm>
                <a:off x="1052580" y="2319608"/>
                <a:ext cx="5417830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sampling matrix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𝑝𝑎𝑡𝑐h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∙#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𝑝𝑎𝑡𝑐h𝑒𝑠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(#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𝑝𝑜𝑖𝑛𝑡𝑠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D4EE71-48B8-8941-9EFB-4CE515CAC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80" y="2319608"/>
                <a:ext cx="5417830" cy="387927"/>
              </a:xfrm>
              <a:prstGeom prst="rect">
                <a:avLst/>
              </a:prstGeom>
              <a:blipFill>
                <a:blip r:embed="rId6"/>
                <a:stretch>
                  <a:fillRect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3A4338-924B-2E4A-9F84-8FB558698F2A}"/>
                  </a:ext>
                </a:extLst>
              </p:cNvPr>
              <p:cNvSpPr txBox="1"/>
              <p:nvPr/>
            </p:nvSpPr>
            <p:spPr>
              <a:xfrm>
                <a:off x="1052580" y="2774762"/>
                <a:ext cx="4491038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atch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centers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𝑝𝑎𝑡𝑐h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∙#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𝑝𝑎𝑡𝑐h𝑒𝑠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3A4338-924B-2E4A-9F84-8FB558698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80" y="2774762"/>
                <a:ext cx="4491038" cy="387927"/>
              </a:xfrm>
              <a:prstGeom prst="rect">
                <a:avLst/>
              </a:prstGeom>
              <a:blipFill>
                <a:blip r:embed="rId7"/>
                <a:stretch>
                  <a:fillRect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C917D3-64C0-D341-9BE5-34000DD15C17}"/>
                  </a:ext>
                </a:extLst>
              </p:cNvPr>
              <p:cNvSpPr txBox="1"/>
              <p:nvPr/>
            </p:nvSpPr>
            <p:spPr>
              <a:xfrm>
                <a:off x="7356240" y="2332720"/>
                <a:ext cx="44234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has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(# patch size · # patches · # neighbor patches) 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non-zero elements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C917D3-64C0-D341-9BE5-34000DD15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40" y="2332720"/>
                <a:ext cx="4423499" cy="923330"/>
              </a:xfrm>
              <a:prstGeom prst="rect">
                <a:avLst/>
              </a:prstGeom>
              <a:blipFill>
                <a:blip r:embed="rId8"/>
                <a:stretch>
                  <a:fillRect l="-1146" t="-2703" r="-2865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1CF8263-2770-DF45-BC1C-58E9B79C10AD}"/>
              </a:ext>
            </a:extLst>
          </p:cNvPr>
          <p:cNvSpPr txBox="1"/>
          <p:nvPr/>
        </p:nvSpPr>
        <p:spPr>
          <a:xfrm>
            <a:off x="7356240" y="4205253"/>
            <a:ext cx="1743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each patch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3C0AB0-0275-314C-A43D-0E361C5EFAA3}"/>
              </a:ext>
            </a:extLst>
          </p:cNvPr>
          <p:cNvSpPr txBox="1"/>
          <p:nvPr/>
        </p:nvSpPr>
        <p:spPr>
          <a:xfrm>
            <a:off x="7758750" y="4504976"/>
            <a:ext cx="272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each neighboring patch</a:t>
            </a:r>
          </a:p>
        </p:txBody>
      </p:sp>
    </p:spTree>
    <p:extLst>
      <p:ext uri="{BB962C8B-B14F-4D97-AF65-F5344CB8AC3E}">
        <p14:creationId xmlns:p14="http://schemas.microsoft.com/office/powerpoint/2010/main" val="367222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9AB8-D08E-4941-A59E-DBB4BB69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Optimizing</a:t>
            </a:r>
            <a:r>
              <a:rPr lang="en-US" dirty="0"/>
              <a:t> 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33CEC-F547-2448-9F6B-4CEF47F8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57" y="1740993"/>
            <a:ext cx="4379686" cy="625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53533-9DA7-444A-B156-493963F06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698" y="2670687"/>
            <a:ext cx="2338335" cy="646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5EAFA-DE70-9A4C-A57A-2E8AC4C0A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108" y="3282752"/>
            <a:ext cx="6654102" cy="1340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297EE5-0AF0-7E4B-B3A6-18884D7F0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463" y="5574378"/>
            <a:ext cx="8111392" cy="5236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556CEB-3D8F-4047-AB0C-A71A3E18823F}"/>
              </a:ext>
            </a:extLst>
          </p:cNvPr>
          <p:cNvSpPr txBox="1"/>
          <p:nvPr/>
        </p:nvSpPr>
        <p:spPr>
          <a:xfrm>
            <a:off x="1309914" y="5050978"/>
            <a:ext cx="51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 diagonal and off-diagonal back and forth!</a:t>
            </a:r>
          </a:p>
        </p:txBody>
      </p:sp>
    </p:spTree>
    <p:extLst>
      <p:ext uri="{BB962C8B-B14F-4D97-AF65-F5344CB8AC3E}">
        <p14:creationId xmlns:p14="http://schemas.microsoft.com/office/powerpoint/2010/main" val="3746512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7F991-30E7-1943-8495-F073DF4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Diagonal</a:t>
            </a:r>
            <a:r>
              <a:rPr lang="en-US" dirty="0"/>
              <a:t> </a:t>
            </a:r>
            <a:r>
              <a:rPr lang="en-US" b="1" dirty="0"/>
              <a:t>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4F5E9A7-BCA7-BF4B-AE27-0EDF24423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372" y="5038255"/>
            <a:ext cx="5359400" cy="101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3CE941-E9EB-F14C-AC3E-BBE156E01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42" y="1703162"/>
            <a:ext cx="5617029" cy="1392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C3918A-DF61-0146-94D4-D9222EA32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871" y="3962071"/>
            <a:ext cx="3225800" cy="787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6D8928-D740-B24C-9090-98E41FA83B94}"/>
              </a:ext>
            </a:extLst>
          </p:cNvPr>
          <p:cNvSpPr txBox="1"/>
          <p:nvPr/>
        </p:nvSpPr>
        <p:spPr>
          <a:xfrm>
            <a:off x="2203760" y="1897291"/>
            <a:ext cx="6825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Solve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9D6441-52C2-E74F-A407-BECEF9976DCB}"/>
              </a:ext>
            </a:extLst>
          </p:cNvPr>
          <p:cNvCxnSpPr>
            <a:cxnSpLocks/>
          </p:cNvCxnSpPr>
          <p:nvPr/>
        </p:nvCxnSpPr>
        <p:spPr>
          <a:xfrm flipH="1">
            <a:off x="8196943" y="4684993"/>
            <a:ext cx="161611" cy="353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198228-092F-584C-88BF-EBC7D902761E}"/>
              </a:ext>
            </a:extLst>
          </p:cNvPr>
          <p:cNvCxnSpPr>
            <a:cxnSpLocks/>
          </p:cNvCxnSpPr>
          <p:nvPr/>
        </p:nvCxnSpPr>
        <p:spPr>
          <a:xfrm>
            <a:off x="4759569" y="4460686"/>
            <a:ext cx="430510" cy="4486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33DA24-7B02-154A-9214-C7E0F735C573}"/>
              </a:ext>
            </a:extLst>
          </p:cNvPr>
          <p:cNvSpPr txBox="1"/>
          <p:nvPr/>
        </p:nvSpPr>
        <p:spPr>
          <a:xfrm>
            <a:off x="3250189" y="4030034"/>
            <a:ext cx="193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Convex and differentiable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219029-2EA6-2F4F-B444-48D1702AB36E}"/>
              </a:ext>
            </a:extLst>
          </p:cNvPr>
          <p:cNvSpPr txBox="1"/>
          <p:nvPr/>
        </p:nvSpPr>
        <p:spPr>
          <a:xfrm>
            <a:off x="7193992" y="3498032"/>
            <a:ext cx="1817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Convex and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non-differentiable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B347F6-1358-2647-967D-64383E36CC56}"/>
              </a:ext>
            </a:extLst>
          </p:cNvPr>
          <p:cNvSpPr txBox="1"/>
          <p:nvPr/>
        </p:nvSpPr>
        <p:spPr>
          <a:xfrm>
            <a:off x="4511378" y="6158373"/>
            <a:ext cx="31602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Proximal Gradient Descent!</a:t>
            </a:r>
          </a:p>
        </p:txBody>
      </p:sp>
    </p:spTree>
    <p:extLst>
      <p:ext uri="{BB962C8B-B14F-4D97-AF65-F5344CB8AC3E}">
        <p14:creationId xmlns:p14="http://schemas.microsoft.com/office/powerpoint/2010/main" val="114456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CD52-297F-FC42-8D16-76001D2C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Off-diagonal </a:t>
            </a:r>
            <a:r>
              <a:rPr lang="en-US" sz="3600" b="1" dirty="0"/>
              <a:t>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2E3F59-9BAF-6B44-9500-53ACCE75C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979" y="1422687"/>
            <a:ext cx="25781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AB2EF-AE41-D347-B442-6650FB904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20" y="2635086"/>
            <a:ext cx="4358821" cy="139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F644C-C238-4746-9A2E-C502C3FE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996" y="5420456"/>
            <a:ext cx="5500008" cy="669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3E6BEB-CCA0-B240-82FD-FA577E68A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421" y="4385180"/>
            <a:ext cx="3721100" cy="825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C30DC0-455F-1F41-80E5-ADFE9C2BB332}"/>
              </a:ext>
            </a:extLst>
          </p:cNvPr>
          <p:cNvCxnSpPr>
            <a:cxnSpLocks/>
          </p:cNvCxnSpPr>
          <p:nvPr/>
        </p:nvCxnSpPr>
        <p:spPr>
          <a:xfrm flipH="1">
            <a:off x="8031529" y="5147751"/>
            <a:ext cx="161611" cy="353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FEF71-8D9F-A541-83ED-4893434E3DA5}"/>
              </a:ext>
            </a:extLst>
          </p:cNvPr>
          <p:cNvCxnSpPr>
            <a:cxnSpLocks/>
          </p:cNvCxnSpPr>
          <p:nvPr/>
        </p:nvCxnSpPr>
        <p:spPr>
          <a:xfrm>
            <a:off x="4594155" y="4923444"/>
            <a:ext cx="430510" cy="4486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B78D0A-0B60-5045-A37E-6E435EBA5920}"/>
              </a:ext>
            </a:extLst>
          </p:cNvPr>
          <p:cNvSpPr txBox="1"/>
          <p:nvPr/>
        </p:nvSpPr>
        <p:spPr>
          <a:xfrm>
            <a:off x="3084775" y="4492792"/>
            <a:ext cx="193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Convex and differentiable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D0831-259B-3744-ABE9-D86C630B7F4A}"/>
              </a:ext>
            </a:extLst>
          </p:cNvPr>
          <p:cNvSpPr txBox="1"/>
          <p:nvPr/>
        </p:nvSpPr>
        <p:spPr>
          <a:xfrm>
            <a:off x="7028578" y="3960790"/>
            <a:ext cx="1817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Convex and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non-differentiable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0D626-F3B5-0B49-8A82-A332771BBF4A}"/>
              </a:ext>
            </a:extLst>
          </p:cNvPr>
          <p:cNvSpPr txBox="1"/>
          <p:nvPr/>
        </p:nvSpPr>
        <p:spPr>
          <a:xfrm>
            <a:off x="5024665" y="1682675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Decompose the matrix into blocks and solve for </a:t>
            </a:r>
            <a:r>
              <a:rPr lang="en-US" b="1" dirty="0"/>
              <a:t>M</a:t>
            </a:r>
            <a:r>
              <a:rPr lang="en-US" b="1" baseline="-25000" dirty="0"/>
              <a:t>2,1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91370-B9FB-0647-B759-D76FDE75AF67}"/>
              </a:ext>
            </a:extLst>
          </p:cNvPr>
          <p:cNvSpPr txBox="1"/>
          <p:nvPr/>
        </p:nvSpPr>
        <p:spPr>
          <a:xfrm>
            <a:off x="3493664" y="6145292"/>
            <a:ext cx="62626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Proximal Gradient Descent and repeat for different columns!</a:t>
            </a:r>
          </a:p>
        </p:txBody>
      </p:sp>
    </p:spTree>
    <p:extLst>
      <p:ext uri="{BB962C8B-B14F-4D97-AF65-F5344CB8AC3E}">
        <p14:creationId xmlns:p14="http://schemas.microsoft.com/office/powerpoint/2010/main" val="274939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3423</TotalTime>
  <Words>374</Words>
  <Application>Microsoft Macintosh PowerPoint</Application>
  <PresentationFormat>Widescreen</PresentationFormat>
  <Paragraphs>102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Point Cloud Denoising</vt:lpstr>
      <vt:lpstr>What is Point Cloud?</vt:lpstr>
      <vt:lpstr>Outline</vt:lpstr>
      <vt:lpstr>Laplacian Regularizer</vt:lpstr>
      <vt:lpstr>What should w_ij look like?</vt:lpstr>
      <vt:lpstr>Denoise using Patch-based Regularizer</vt:lpstr>
      <vt:lpstr>Optimizing M</vt:lpstr>
      <vt:lpstr>Diagonal M</vt:lpstr>
      <vt:lpstr>Off-diagonal M</vt:lpstr>
      <vt:lpstr>Optimize M</vt:lpstr>
      <vt:lpstr>PowerPoint Presentation</vt:lpstr>
      <vt:lpstr>PowerPoint Presentation</vt:lpstr>
      <vt:lpstr>PowerPoint Presentation</vt:lpstr>
      <vt:lpstr>Weights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 Cloud Denoising</dc:title>
  <dc:creator>Alfred Krister Seiya Ulvog IV</dc:creator>
  <cp:lastModifiedBy>Alfred Krister Seiya Ulvog IV</cp:lastModifiedBy>
  <cp:revision>56</cp:revision>
  <dcterms:created xsi:type="dcterms:W3CDTF">2022-12-06T15:28:54Z</dcterms:created>
  <dcterms:modified xsi:type="dcterms:W3CDTF">2022-12-16T20:16:56Z</dcterms:modified>
</cp:coreProperties>
</file>